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B8C7E1-C3DB-44EC-839B-C403D320043F}">
  <a:tblStyle styleId="{27B8C7E1-C3DB-44EC-839B-C403D32004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ff00b0fc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ff00b0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e24d663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e24d66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db3de2eb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db3de2e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f00b0f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ff00b0f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ff00b0f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ff00b0f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db3de2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db3de2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ff00b0fc_0_7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ff00b0fc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064f6c4b_0_3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064f6c4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296dfb59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296dfb5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e24d663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e24d663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7b42bc90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7b42bc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7b42bc90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7b42bc9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fb7a7457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fb7a745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3e566a2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3e566a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064f6c4b_0_3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064f6c4b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064f6c4b_0_3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064f6c4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ff00b0fc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ff00b0fc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ff00b0fc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ff00b0fc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3ade7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42a3ade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09febe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09febe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fb7a7457_0_1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fb7a745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dbd3fb83_1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dbd3fb8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7b42bc90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7b42bc9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7b42bc9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7b42bc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db3de2eb_0_1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db3de2eb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ff00b0fc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ff00b0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ff00b0fc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ff00b0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e24d663d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e24d66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ff00b0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ff00b0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ff00b0fc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ff00b0f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ff00b0f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ff00b0f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56960" y="1187048"/>
            <a:ext cx="1094856" cy="356807"/>
            <a:chOff x="0" y="0"/>
            <a:chExt cx="2077525" cy="676925"/>
          </a:xfrm>
        </p:grpSpPr>
        <p:sp>
          <p:nvSpPr>
            <p:cNvPr id="20" name="Google Shape;20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 txBox="1"/>
          <p:nvPr/>
        </p:nvSpPr>
        <p:spPr>
          <a:xfrm>
            <a:off x="129750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2"/>
          <p:cNvSpPr txBox="1"/>
          <p:nvPr>
            <p:ph idx="1" type="subTitle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Title">
  <p:cSld name="TITLE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167100" y="2175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 b="0" l="0" r="40709" t="0"/>
          <a:stretch/>
        </p:blipFill>
        <p:spPr>
          <a:xfrm>
            <a:off x="92953" y="4765300"/>
            <a:ext cx="699776" cy="324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rra_Bella_Logo_Grey-01.png" id="82" name="Google Shape;82;p13"/>
          <p:cNvPicPr preferRelativeResize="0"/>
          <p:nvPr/>
        </p:nvPicPr>
        <p:blipFill rotWithShape="1">
          <a:blip r:embed="rId3">
            <a:alphaModFix/>
          </a:blip>
          <a:srcRect b="38643" l="0" r="0" t="39192"/>
          <a:stretch/>
        </p:blipFill>
        <p:spPr>
          <a:xfrm>
            <a:off x="708518" y="4794011"/>
            <a:ext cx="1059053" cy="23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211925" y="166727"/>
            <a:ext cx="8229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ts val="900"/>
              <a:buNone/>
              <a:defRPr sz="900">
                <a:solidFill>
                  <a:srgbClr val="75787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ts val="900"/>
              <a:buNone/>
              <a:defRPr sz="900">
                <a:solidFill>
                  <a:srgbClr val="75787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ts val="900"/>
              <a:buNone/>
              <a:defRPr sz="900">
                <a:solidFill>
                  <a:srgbClr val="75787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ts val="900"/>
              <a:buNone/>
              <a:defRPr sz="900">
                <a:solidFill>
                  <a:srgbClr val="75787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ts val="900"/>
              <a:buNone/>
              <a:defRPr sz="900">
                <a:solidFill>
                  <a:srgbClr val="75787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ts val="900"/>
              <a:buNone/>
              <a:defRPr sz="900">
                <a:solidFill>
                  <a:srgbClr val="75787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ts val="900"/>
              <a:buNone/>
              <a:defRPr sz="900">
                <a:solidFill>
                  <a:srgbClr val="75787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ts val="900"/>
              <a:buNone/>
              <a:defRPr sz="900">
                <a:solidFill>
                  <a:srgbClr val="75787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5787A"/>
              </a:buClr>
              <a:buSzPts val="900"/>
              <a:buNone/>
              <a:defRPr sz="900">
                <a:solidFill>
                  <a:srgbClr val="75787A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211925" y="871725"/>
            <a:ext cx="2887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2" type="title"/>
          </p:nvPr>
        </p:nvSpPr>
        <p:spPr>
          <a:xfrm>
            <a:off x="211925" y="331484"/>
            <a:ext cx="82296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84F3"/>
              </a:buClr>
              <a:buSzPts val="1800"/>
              <a:buNone/>
              <a:defRPr sz="1800">
                <a:solidFill>
                  <a:srgbClr val="4184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87" name="Google Shape;87;p14"/>
          <p:cNvCxnSpPr>
            <a:stCxn id="86" idx="1"/>
          </p:cNvCxnSpPr>
          <p:nvPr/>
        </p:nvCxnSpPr>
        <p:spPr>
          <a:xfrm>
            <a:off x="211925" y="543584"/>
            <a:ext cx="0" cy="426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/>
          <p:nvPr/>
        </p:nvCxnSpPr>
        <p:spPr>
          <a:xfrm>
            <a:off x="3099066" y="543584"/>
            <a:ext cx="0" cy="426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/>
          <p:nvPr/>
        </p:nvCxnSpPr>
        <p:spPr>
          <a:xfrm>
            <a:off x="6049184" y="543584"/>
            <a:ext cx="0" cy="426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8963748" y="543584"/>
            <a:ext cx="0" cy="426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4"/>
          <p:cNvCxnSpPr/>
          <p:nvPr/>
        </p:nvCxnSpPr>
        <p:spPr>
          <a:xfrm>
            <a:off x="216725" y="871725"/>
            <a:ext cx="8741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4"/>
          <p:cNvCxnSpPr/>
          <p:nvPr/>
        </p:nvCxnSpPr>
        <p:spPr>
          <a:xfrm>
            <a:off x="216725" y="2571750"/>
            <a:ext cx="8741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*Title, subtitle only">
  <p:cSld name="CUSTOM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211344" y="335462"/>
            <a:ext cx="84318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112150" y="51759"/>
            <a:ext cx="8291700" cy="39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3">
  <p:cSld name="SECTION_HEADER_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xaM5R1iz2.png" id="97" name="Google Shape;9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32" y="0"/>
            <a:ext cx="911233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7608525" y="4826100"/>
            <a:ext cx="4845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 and Proprietary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490250" y="1232375"/>
            <a:ext cx="8095500" cy="21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*Title, content ">
  <p:cSld name="*Title, content 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11344" y="335462"/>
            <a:ext cx="8431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Ope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247125" y="1009125"/>
            <a:ext cx="82875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spcBef>
                <a:spcPts val="400"/>
              </a:spcBef>
              <a:spcAft>
                <a:spcPts val="0"/>
              </a:spcAft>
              <a:buClr>
                <a:srgbClr val="6E6E6E"/>
              </a:buClr>
              <a:buSzPts val="1800"/>
              <a:buFont typeface="Open Sans"/>
              <a:buChar char="•"/>
              <a:defRPr/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6E6E6E"/>
              </a:buClr>
              <a:buSzPts val="1400"/>
              <a:buFont typeface="Open Sans"/>
              <a:buChar char="–"/>
              <a:defRPr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rgbClr val="6E6E6E"/>
              </a:buClr>
              <a:buSzPts val="1400"/>
              <a:buFont typeface="Open Sans"/>
              <a:buChar char="•"/>
              <a:defRPr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rgbClr val="6E6E6E"/>
              </a:buClr>
              <a:buSzPts val="1400"/>
              <a:buFont typeface="Open Sans"/>
              <a:buChar char="–"/>
              <a:defRPr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rgbClr val="6E6E6E"/>
              </a:buClr>
              <a:buSzPts val="1400"/>
              <a:buFont typeface="Open Sans"/>
              <a:buChar char="»"/>
              <a:defRPr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•"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112150" y="51759"/>
            <a:ext cx="8291700" cy="39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 and body 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1428750" y="738037"/>
            <a:ext cx="617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Calibri"/>
              <a:buNone/>
              <a:defRPr b="1" i="0" sz="35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1428750" y="1200150"/>
            <a:ext cx="6214800" cy="2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2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4457700" y="4105469"/>
            <a:ext cx="16002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 Footer">
  <p:cSld name="TITLE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4698025" y="4790450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" name="Google Shape;112;p19"/>
          <p:cNvGrpSpPr/>
          <p:nvPr/>
        </p:nvGrpSpPr>
        <p:grpSpPr>
          <a:xfrm>
            <a:off x="-19118" y="4626758"/>
            <a:ext cx="9182236" cy="548378"/>
            <a:chOff x="-19118" y="4617750"/>
            <a:chExt cx="9182236" cy="548378"/>
          </a:xfrm>
        </p:grpSpPr>
        <p:sp>
          <p:nvSpPr>
            <p:cNvPr id="113" name="Google Shape;113;p19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</p:sp>
        <p:sp>
          <p:nvSpPr>
            <p:cNvPr id="114" name="Google Shape;114;p19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descr="Google_Logo_2015_gr.png" id="115" name="Google Shape;11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33" name="Google Shape;33;p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3"/>
          <p:cNvSpPr txBox="1"/>
          <p:nvPr>
            <p:ph type="title"/>
          </p:nvPr>
        </p:nvSpPr>
        <p:spPr>
          <a:xfrm>
            <a:off x="176225" y="703050"/>
            <a:ext cx="4022100" cy="3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5"/>
          <p:cNvSpPr txBox="1"/>
          <p:nvPr>
            <p:ph idx="2" type="body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178563" y="446900"/>
            <a:ext cx="40452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3534336" y="2402400"/>
            <a:ext cx="3930000" cy="274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3885361" y="2773950"/>
            <a:ext cx="3211500" cy="218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oogl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1"/>
          <p:cNvSpPr txBox="1"/>
          <p:nvPr/>
        </p:nvSpPr>
        <p:spPr>
          <a:xfrm>
            <a:off x="5085675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aW1-ZWencvA" TargetMode="External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uw7CSkJKJYw" TargetMode="External"/><Relationship Id="rId4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wJqcs2QlNOQ" TargetMode="External"/><Relationship Id="rId4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jYbUBvb3npU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hyperlink" Target="http://google.com/terrabell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9.png"/><Relationship Id="rId5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2108" l="4759" r="4759" t="12857"/>
          <a:stretch/>
        </p:blipFill>
        <p:spPr>
          <a:xfrm>
            <a:off x="0" y="-7000"/>
            <a:ext cx="9143999" cy="5157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rra_Bella_Logo-01.png" id="121" name="Google Shape;121;p20"/>
          <p:cNvPicPr preferRelativeResize="0"/>
          <p:nvPr/>
        </p:nvPicPr>
        <p:blipFill rotWithShape="1">
          <a:blip r:embed="rId4">
            <a:alphaModFix/>
          </a:blip>
          <a:srcRect b="37150" l="0" r="0" t="38754"/>
          <a:stretch/>
        </p:blipFill>
        <p:spPr>
          <a:xfrm>
            <a:off x="2451201" y="1188625"/>
            <a:ext cx="4241576" cy="10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166900" y="2210675"/>
            <a:ext cx="48102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Earth Engine + SkySat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Change Detection for a Dynamic World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Kristi Bohl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3637" r="8504" t="1136"/>
          <a:stretch/>
        </p:blipFill>
        <p:spPr>
          <a:xfrm>
            <a:off x="3770900" y="1100125"/>
            <a:ext cx="5084375" cy="40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7268495" y="348824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8430620" y="1238437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4898745" y="236674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5702020" y="55687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6505295" y="55687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7964395" y="717924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3106145" y="1696937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3543295" y="1035224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2847395" y="2484362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4135545" y="508687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2780095" y="3214112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3000395" y="4469424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2847395" y="3890112"/>
            <a:ext cx="566320" cy="61836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type="title"/>
          </p:nvPr>
        </p:nvSpPr>
        <p:spPr>
          <a:xfrm>
            <a:off x="211350" y="335450"/>
            <a:ext cx="89325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2016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15811" r="16124" t="0"/>
          <a:stretch/>
        </p:blipFill>
        <p:spPr>
          <a:xfrm>
            <a:off x="2155154" y="486638"/>
            <a:ext cx="4833683" cy="41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950"/>
            <a:ext cx="9143999" cy="19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500100" y="2505075"/>
            <a:ext cx="81438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Okay, that’s pretty cool.  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But what are you doing with all those images?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>
            <a:off x="7669550" y="4860975"/>
            <a:ext cx="930600" cy="17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264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/>
          <p:nvPr/>
        </p:nvSpPr>
        <p:spPr>
          <a:xfrm>
            <a:off x="-4775" y="1600200"/>
            <a:ext cx="9636000" cy="1857600"/>
          </a:xfrm>
          <a:prstGeom prst="rect">
            <a:avLst/>
          </a:prstGeom>
          <a:solidFill>
            <a:srgbClr val="FFFFFF">
              <a:alpha val="649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958075" y="1600200"/>
            <a:ext cx="77103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Google’s mission is to organize the world’s information and make it universally accessible and useful.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73400" y="1438275"/>
            <a:ext cx="7597200" cy="18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3F3F3"/>
                </a:solidFill>
              </a:rPr>
              <a:t>Pioneering the search for patterns of change in the physical world to help address global economic, environmental, and humanitarian challenges.</a:t>
            </a:r>
            <a:endParaRPr b="0" sz="3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500100" y="161825"/>
            <a:ext cx="81438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goal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0" r="0" t="30910"/>
          <a:stretch/>
        </p:blipFill>
        <p:spPr>
          <a:xfrm>
            <a:off x="0" y="952500"/>
            <a:ext cx="9144001" cy="420980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/>
          <p:nvPr/>
        </p:nvSpPr>
        <p:spPr>
          <a:xfrm>
            <a:off x="0" y="3295400"/>
            <a:ext cx="9144000" cy="1866900"/>
          </a:xfrm>
          <a:prstGeom prst="rect">
            <a:avLst/>
          </a:prstGeom>
          <a:solidFill>
            <a:srgbClr val="FFFFFF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1352550" y="3295400"/>
            <a:ext cx="64389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Translate satellite imagery into something easily understood by global decision-makers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0" l="0" r="0" t="7097"/>
          <a:stretch/>
        </p:blipFill>
        <p:spPr>
          <a:xfrm>
            <a:off x="-63975" y="0"/>
            <a:ext cx="9208000" cy="51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7097"/>
          <a:stretch/>
        </p:blipFill>
        <p:spPr>
          <a:xfrm>
            <a:off x="-63975" y="0"/>
            <a:ext cx="9208000" cy="519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36"/>
          <p:cNvGrpSpPr/>
          <p:nvPr/>
        </p:nvGrpSpPr>
        <p:grpSpPr>
          <a:xfrm>
            <a:off x="314652" y="1042475"/>
            <a:ext cx="8514699" cy="3555775"/>
            <a:chOff x="152452" y="416125"/>
            <a:chExt cx="8514699" cy="3555775"/>
          </a:xfrm>
        </p:grpSpPr>
        <p:pic>
          <p:nvPicPr>
            <p:cNvPr id="242" name="Google Shape;242;p36"/>
            <p:cNvPicPr preferRelativeResize="0"/>
            <p:nvPr/>
          </p:nvPicPr>
          <p:blipFill rotWithShape="1">
            <a:blip r:embed="rId4">
              <a:alphaModFix/>
            </a:blip>
            <a:srcRect b="0" l="0" r="0" t="6907"/>
            <a:stretch/>
          </p:blipFill>
          <p:spPr>
            <a:xfrm>
              <a:off x="152452" y="416125"/>
              <a:ext cx="8514699" cy="355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0488" y="1117025"/>
              <a:ext cx="3706925" cy="59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36"/>
            <p:cNvSpPr txBox="1"/>
            <p:nvPr/>
          </p:nvSpPr>
          <p:spPr>
            <a:xfrm>
              <a:off x="6762525" y="3263750"/>
              <a:ext cx="444000" cy="1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April</a:t>
              </a:r>
              <a:endParaRPr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5" name="Google Shape;245;p36"/>
            <p:cNvSpPr txBox="1"/>
            <p:nvPr/>
          </p:nvSpPr>
          <p:spPr>
            <a:xfrm>
              <a:off x="5623900" y="3263750"/>
              <a:ext cx="542100" cy="1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March</a:t>
              </a:r>
              <a:endParaRPr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6" name="Google Shape;246;p36"/>
            <p:cNvSpPr txBox="1"/>
            <p:nvPr/>
          </p:nvSpPr>
          <p:spPr>
            <a:xfrm>
              <a:off x="4420525" y="3263750"/>
              <a:ext cx="668700" cy="1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February</a:t>
              </a:r>
              <a:endParaRPr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36"/>
            <p:cNvSpPr txBox="1"/>
            <p:nvPr/>
          </p:nvSpPr>
          <p:spPr>
            <a:xfrm>
              <a:off x="3323200" y="3263750"/>
              <a:ext cx="668700" cy="1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January</a:t>
              </a:r>
              <a:endParaRPr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8" name="Google Shape;248;p36"/>
            <p:cNvSpPr txBox="1"/>
            <p:nvPr/>
          </p:nvSpPr>
          <p:spPr>
            <a:xfrm>
              <a:off x="2156275" y="3263750"/>
              <a:ext cx="738300" cy="1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December</a:t>
              </a:r>
              <a:endParaRPr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471200" y="1590550"/>
              <a:ext cx="1494300" cy="1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Open Sans"/>
                  <a:ea typeface="Open Sans"/>
                  <a:cs typeface="Open Sans"/>
                  <a:sym typeface="Open Sans"/>
                </a:rPr>
                <a:t>Disclaimer: This is an example.</a:t>
              </a:r>
              <a:endParaRPr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0" name="Google Shape;250;p36"/>
          <p:cNvSpPr/>
          <p:nvPr/>
        </p:nvSpPr>
        <p:spPr>
          <a:xfrm>
            <a:off x="506075" y="1167100"/>
            <a:ext cx="3694500" cy="3408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Container Flow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5161625" y="1167100"/>
            <a:ext cx="3398100" cy="3408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950"/>
            <a:ext cx="9143999" cy="19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500100" y="2505075"/>
            <a:ext cx="81438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are the potential use cases?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s02_Gulf_of_Mexico_PEMEX_explosion_20150402.png" id="263" name="Google Shape;263;p38"/>
          <p:cNvPicPr preferRelativeResize="0"/>
          <p:nvPr/>
        </p:nvPicPr>
        <p:blipFill rotWithShape="1">
          <a:blip r:embed="rId3">
            <a:alphaModFix/>
          </a:blip>
          <a:srcRect b="2911" l="0" r="0" t="637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4" name="Google Shape;264;p38"/>
          <p:cNvGraphicFramePr/>
          <p:nvPr/>
        </p:nvGraphicFramePr>
        <p:xfrm>
          <a:off x="449800" y="12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{27B8C7E1-C3DB-44EC-839B-C403D320043F}</a:tableStyleId>
              </a:tblPr>
              <a:tblGrid>
                <a:gridCol w="2665600"/>
                <a:gridCol w="2665600"/>
              </a:tblGrid>
              <a:tr h="48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Partner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Application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Halo Trust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Landmine Clearance in Sri Lanka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Joint Research Centre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Monitoring Forest Degradation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Harvard Humanitarian Initiative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Automated IDP Camp Monitoring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U.C.S.F. Global Health Group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Malaria prediction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5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Save the Elephants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Monitoring Human Footprint and Environment in Northern Kenya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p38"/>
          <p:cNvSpPr txBox="1"/>
          <p:nvPr/>
        </p:nvSpPr>
        <p:spPr>
          <a:xfrm>
            <a:off x="500100" y="161825"/>
            <a:ext cx="81438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Humanitarian use cases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is a full motion HD video from space of the Burj Khalifa in Dubai, the tallest building in the world as of April 2014.&#10;&#10;It was collected by SkySat-1 on April 9, 2014. Please click on the HD toggle to see the video in full resolution.&#10;&#10;For more information, visit us at skybox.com." id="128" name="Google Shape;128;p21" title="Skybox Imaging HD Video of Burj Khalifa on April 9, 2014 (1080p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9"/>
          <p:cNvGrpSpPr/>
          <p:nvPr/>
        </p:nvGrpSpPr>
        <p:grpSpPr>
          <a:xfrm>
            <a:off x="0" y="980650"/>
            <a:ext cx="9144000" cy="4526250"/>
            <a:chOff x="0" y="276500"/>
            <a:chExt cx="9144000" cy="4526250"/>
          </a:xfrm>
        </p:grpSpPr>
        <p:pic>
          <p:nvPicPr>
            <p:cNvPr id="271" name="Google Shape;271;p39"/>
            <p:cNvPicPr preferRelativeResize="0"/>
            <p:nvPr/>
          </p:nvPicPr>
          <p:blipFill rotWithShape="1">
            <a:blip r:embed="rId3">
              <a:alphaModFix/>
            </a:blip>
            <a:srcRect b="23675" l="0" r="0" t="5377"/>
            <a:stretch/>
          </p:blipFill>
          <p:spPr>
            <a:xfrm>
              <a:off x="0" y="276500"/>
              <a:ext cx="9144000" cy="452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39"/>
            <p:cNvSpPr/>
            <p:nvPr/>
          </p:nvSpPr>
          <p:spPr>
            <a:xfrm>
              <a:off x="1660175" y="1889325"/>
              <a:ext cx="5424625" cy="2913425"/>
            </a:xfrm>
            <a:custGeom>
              <a:rect b="b" l="l" r="r" t="t"/>
              <a:pathLst>
                <a:path extrusionOk="0" h="116537" w="216985">
                  <a:moveTo>
                    <a:pt x="46854" y="2915"/>
                  </a:moveTo>
                  <a:lnTo>
                    <a:pt x="27904" y="833"/>
                  </a:lnTo>
                  <a:lnTo>
                    <a:pt x="16243" y="0"/>
                  </a:lnTo>
                  <a:lnTo>
                    <a:pt x="10620" y="12286"/>
                  </a:lnTo>
                  <a:lnTo>
                    <a:pt x="13328" y="25405"/>
                  </a:lnTo>
                  <a:lnTo>
                    <a:pt x="12911" y="37899"/>
                  </a:lnTo>
                  <a:lnTo>
                    <a:pt x="0" y="46645"/>
                  </a:lnTo>
                  <a:lnTo>
                    <a:pt x="9371" y="55599"/>
                  </a:lnTo>
                  <a:lnTo>
                    <a:pt x="6664" y="61847"/>
                  </a:lnTo>
                  <a:lnTo>
                    <a:pt x="9787" y="64554"/>
                  </a:lnTo>
                  <a:lnTo>
                    <a:pt x="15618" y="69760"/>
                  </a:lnTo>
                  <a:lnTo>
                    <a:pt x="21241" y="64970"/>
                  </a:lnTo>
                  <a:lnTo>
                    <a:pt x="28945" y="69760"/>
                  </a:lnTo>
                  <a:lnTo>
                    <a:pt x="31444" y="61847"/>
                  </a:lnTo>
                  <a:lnTo>
                    <a:pt x="41648" y="63304"/>
                  </a:lnTo>
                  <a:lnTo>
                    <a:pt x="51227" y="62888"/>
                  </a:lnTo>
                  <a:lnTo>
                    <a:pt x="53518" y="63721"/>
                  </a:lnTo>
                  <a:lnTo>
                    <a:pt x="49353" y="81629"/>
                  </a:lnTo>
                  <a:lnTo>
                    <a:pt x="63305" y="88501"/>
                  </a:lnTo>
                  <a:lnTo>
                    <a:pt x="64138" y="93291"/>
                  </a:lnTo>
                  <a:lnTo>
                    <a:pt x="69136" y="94748"/>
                  </a:lnTo>
                  <a:lnTo>
                    <a:pt x="78715" y="92666"/>
                  </a:lnTo>
                  <a:lnTo>
                    <a:pt x="76007" y="98705"/>
                  </a:lnTo>
                  <a:lnTo>
                    <a:pt x="70593" y="106618"/>
                  </a:lnTo>
                  <a:lnTo>
                    <a:pt x="71218" y="113282"/>
                  </a:lnTo>
                  <a:lnTo>
                    <a:pt x="66941" y="116143"/>
                  </a:lnTo>
                  <a:lnTo>
                    <a:pt x="65363" y="115945"/>
                  </a:lnTo>
                  <a:lnTo>
                    <a:pt x="72267" y="115945"/>
                  </a:lnTo>
                  <a:lnTo>
                    <a:pt x="80157" y="115945"/>
                  </a:lnTo>
                  <a:lnTo>
                    <a:pt x="83116" y="116143"/>
                  </a:lnTo>
                  <a:lnTo>
                    <a:pt x="85088" y="115945"/>
                  </a:lnTo>
                  <a:lnTo>
                    <a:pt x="90584" y="111824"/>
                  </a:lnTo>
                  <a:lnTo>
                    <a:pt x="84545" y="100579"/>
                  </a:lnTo>
                  <a:lnTo>
                    <a:pt x="88710" y="96414"/>
                  </a:lnTo>
                  <a:lnTo>
                    <a:pt x="95165" y="94957"/>
                  </a:lnTo>
                  <a:lnTo>
                    <a:pt x="98081" y="91416"/>
                  </a:lnTo>
                  <a:lnTo>
                    <a:pt x="96207" y="97664"/>
                  </a:lnTo>
                  <a:lnTo>
                    <a:pt x="93916" y="102661"/>
                  </a:lnTo>
                  <a:lnTo>
                    <a:pt x="97872" y="109950"/>
                  </a:lnTo>
                  <a:lnTo>
                    <a:pt x="109326" y="108284"/>
                  </a:lnTo>
                  <a:lnTo>
                    <a:pt x="110783" y="112032"/>
                  </a:lnTo>
                  <a:lnTo>
                    <a:pt x="117863" y="116197"/>
                  </a:lnTo>
                  <a:lnTo>
                    <a:pt x="126315" y="116143"/>
                  </a:lnTo>
                  <a:lnTo>
                    <a:pt x="131247" y="116537"/>
                  </a:lnTo>
                  <a:lnTo>
                    <a:pt x="134731" y="112865"/>
                  </a:lnTo>
                  <a:lnTo>
                    <a:pt x="143477" y="112449"/>
                  </a:lnTo>
                  <a:lnTo>
                    <a:pt x="151598" y="114531"/>
                  </a:lnTo>
                  <a:lnTo>
                    <a:pt x="163203" y="116340"/>
                  </a:lnTo>
                  <a:lnTo>
                    <a:pt x="168674" y="115780"/>
                  </a:lnTo>
                  <a:lnTo>
                    <a:pt x="169090" y="104536"/>
                  </a:lnTo>
                  <a:lnTo>
                    <a:pt x="176379" y="101828"/>
                  </a:lnTo>
                  <a:lnTo>
                    <a:pt x="184500" y="95581"/>
                  </a:lnTo>
                  <a:lnTo>
                    <a:pt x="188665" y="92874"/>
                  </a:lnTo>
                  <a:lnTo>
                    <a:pt x="197619" y="88709"/>
                  </a:lnTo>
                  <a:lnTo>
                    <a:pt x="209697" y="82254"/>
                  </a:lnTo>
                  <a:lnTo>
                    <a:pt x="216985" y="77048"/>
                  </a:lnTo>
                  <a:lnTo>
                    <a:pt x="213862" y="74341"/>
                  </a:lnTo>
                  <a:lnTo>
                    <a:pt x="210530" y="70384"/>
                  </a:lnTo>
                  <a:lnTo>
                    <a:pt x="192829" y="61638"/>
                  </a:lnTo>
                  <a:lnTo>
                    <a:pt x="190331" y="63721"/>
                  </a:lnTo>
                  <a:lnTo>
                    <a:pt x="177836" y="58723"/>
                  </a:lnTo>
                  <a:lnTo>
                    <a:pt x="174713" y="61222"/>
                  </a:lnTo>
                  <a:lnTo>
                    <a:pt x="165550" y="56016"/>
                  </a:lnTo>
                  <a:lnTo>
                    <a:pt x="165342" y="51643"/>
                  </a:lnTo>
                  <a:lnTo>
                    <a:pt x="116406" y="30819"/>
                  </a:lnTo>
                  <a:lnTo>
                    <a:pt x="98914" y="23947"/>
                  </a:lnTo>
                  <a:lnTo>
                    <a:pt x="82879" y="12286"/>
                  </a:lnTo>
                  <a:lnTo>
                    <a:pt x="66637" y="4581"/>
                  </a:lnTo>
                  <a:close/>
                </a:path>
              </a:pathLst>
            </a:custGeom>
            <a:solidFill>
              <a:srgbClr val="FF0000">
                <a:alpha val="21240"/>
              </a:srgbClr>
            </a:solidFill>
            <a:ln>
              <a:noFill/>
            </a:ln>
          </p:spPr>
        </p:sp>
        <p:sp>
          <p:nvSpPr>
            <p:cNvPr id="273" name="Google Shape;273;p39"/>
            <p:cNvSpPr/>
            <p:nvPr/>
          </p:nvSpPr>
          <p:spPr>
            <a:xfrm>
              <a:off x="2487925" y="2160025"/>
              <a:ext cx="838175" cy="1806475"/>
            </a:xfrm>
            <a:custGeom>
              <a:rect b="b" l="l" r="r" t="t"/>
              <a:pathLst>
                <a:path extrusionOk="0" h="72259" w="33527">
                  <a:moveTo>
                    <a:pt x="33527" y="0"/>
                  </a:moveTo>
                  <a:lnTo>
                    <a:pt x="30195" y="417"/>
                  </a:lnTo>
                  <a:lnTo>
                    <a:pt x="26655" y="5206"/>
                  </a:lnTo>
                  <a:lnTo>
                    <a:pt x="28737" y="9579"/>
                  </a:lnTo>
                  <a:lnTo>
                    <a:pt x="31028" y="13327"/>
                  </a:lnTo>
                  <a:lnTo>
                    <a:pt x="30403" y="16659"/>
                  </a:lnTo>
                  <a:lnTo>
                    <a:pt x="27696" y="18325"/>
                  </a:lnTo>
                  <a:lnTo>
                    <a:pt x="26863" y="21032"/>
                  </a:lnTo>
                  <a:lnTo>
                    <a:pt x="26447" y="23323"/>
                  </a:lnTo>
                  <a:lnTo>
                    <a:pt x="30195" y="28321"/>
                  </a:lnTo>
                  <a:lnTo>
                    <a:pt x="29362" y="32277"/>
                  </a:lnTo>
                  <a:lnTo>
                    <a:pt x="23115" y="34151"/>
                  </a:lnTo>
                  <a:lnTo>
                    <a:pt x="18533" y="37483"/>
                  </a:lnTo>
                  <a:lnTo>
                    <a:pt x="14577" y="38316"/>
                  </a:lnTo>
                  <a:lnTo>
                    <a:pt x="10412" y="43105"/>
                  </a:lnTo>
                  <a:lnTo>
                    <a:pt x="6039" y="47270"/>
                  </a:lnTo>
                  <a:lnTo>
                    <a:pt x="1666" y="50602"/>
                  </a:lnTo>
                  <a:lnTo>
                    <a:pt x="0" y="57474"/>
                  </a:lnTo>
                  <a:lnTo>
                    <a:pt x="2707" y="62680"/>
                  </a:lnTo>
                  <a:lnTo>
                    <a:pt x="8746" y="65179"/>
                  </a:lnTo>
                  <a:lnTo>
                    <a:pt x="11453" y="69344"/>
                  </a:lnTo>
                  <a:lnTo>
                    <a:pt x="9579" y="72051"/>
                  </a:lnTo>
                  <a:lnTo>
                    <a:pt x="5206" y="72259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74" name="Google Shape;274;p39"/>
            <p:cNvSpPr/>
            <p:nvPr/>
          </p:nvSpPr>
          <p:spPr>
            <a:xfrm>
              <a:off x="1878825" y="3935275"/>
              <a:ext cx="760075" cy="338375"/>
            </a:xfrm>
            <a:custGeom>
              <a:rect b="b" l="l" r="r" t="t"/>
              <a:pathLst>
                <a:path extrusionOk="0" h="13535" w="30403">
                  <a:moveTo>
                    <a:pt x="30403" y="832"/>
                  </a:moveTo>
                  <a:lnTo>
                    <a:pt x="26030" y="0"/>
                  </a:lnTo>
                  <a:lnTo>
                    <a:pt x="23948" y="2498"/>
                  </a:lnTo>
                  <a:lnTo>
                    <a:pt x="21865" y="7080"/>
                  </a:lnTo>
                  <a:lnTo>
                    <a:pt x="18742" y="8329"/>
                  </a:lnTo>
                  <a:lnTo>
                    <a:pt x="15202" y="5622"/>
                  </a:lnTo>
                  <a:lnTo>
                    <a:pt x="12286" y="3540"/>
                  </a:lnTo>
                  <a:lnTo>
                    <a:pt x="6039" y="3956"/>
                  </a:lnTo>
                  <a:lnTo>
                    <a:pt x="2499" y="6663"/>
                  </a:lnTo>
                  <a:lnTo>
                    <a:pt x="625" y="11244"/>
                  </a:lnTo>
                  <a:lnTo>
                    <a:pt x="0" y="13535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75" name="Google Shape;275;p39"/>
            <p:cNvSpPr/>
            <p:nvPr/>
          </p:nvSpPr>
          <p:spPr>
            <a:xfrm>
              <a:off x="2487925" y="4507925"/>
              <a:ext cx="114525" cy="284975"/>
            </a:xfrm>
            <a:custGeom>
              <a:rect b="b" l="l" r="r" t="t"/>
              <a:pathLst>
                <a:path extrusionOk="0" h="11399" w="4581">
                  <a:moveTo>
                    <a:pt x="2664" y="11399"/>
                  </a:moveTo>
                  <a:lnTo>
                    <a:pt x="4045" y="10609"/>
                  </a:lnTo>
                  <a:lnTo>
                    <a:pt x="2664" y="9426"/>
                  </a:lnTo>
                  <a:lnTo>
                    <a:pt x="1458" y="9787"/>
                  </a:lnTo>
                  <a:lnTo>
                    <a:pt x="1874" y="7288"/>
                  </a:lnTo>
                  <a:lnTo>
                    <a:pt x="0" y="3540"/>
                  </a:lnTo>
                  <a:lnTo>
                    <a:pt x="1666" y="0"/>
                  </a:lnTo>
                  <a:lnTo>
                    <a:pt x="458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76" name="Google Shape;276;p39"/>
            <p:cNvSpPr/>
            <p:nvPr/>
          </p:nvSpPr>
          <p:spPr>
            <a:xfrm>
              <a:off x="2618075" y="2998200"/>
              <a:ext cx="546625" cy="1514925"/>
            </a:xfrm>
            <a:custGeom>
              <a:rect b="b" l="l" r="r" t="t"/>
              <a:pathLst>
                <a:path extrusionOk="0" h="60597" w="21865">
                  <a:moveTo>
                    <a:pt x="0" y="60597"/>
                  </a:moveTo>
                  <a:lnTo>
                    <a:pt x="1666" y="58515"/>
                  </a:lnTo>
                  <a:lnTo>
                    <a:pt x="1666" y="56224"/>
                  </a:lnTo>
                  <a:lnTo>
                    <a:pt x="4373" y="53309"/>
                  </a:lnTo>
                  <a:lnTo>
                    <a:pt x="2707" y="50393"/>
                  </a:lnTo>
                  <a:lnTo>
                    <a:pt x="2916" y="45187"/>
                  </a:lnTo>
                  <a:lnTo>
                    <a:pt x="10620" y="44146"/>
                  </a:lnTo>
                  <a:lnTo>
                    <a:pt x="14160" y="42064"/>
                  </a:lnTo>
                  <a:lnTo>
                    <a:pt x="13119" y="37899"/>
                  </a:lnTo>
                  <a:lnTo>
                    <a:pt x="15826" y="27487"/>
                  </a:lnTo>
                  <a:lnTo>
                    <a:pt x="18325" y="15826"/>
                  </a:lnTo>
                  <a:lnTo>
                    <a:pt x="19575" y="7704"/>
                  </a:lnTo>
                  <a:lnTo>
                    <a:pt x="20408" y="4164"/>
                  </a:lnTo>
                  <a:lnTo>
                    <a:pt x="21865" y="2082"/>
                  </a:lnTo>
                  <a:lnTo>
                    <a:pt x="2124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77" name="Google Shape;277;p39"/>
            <p:cNvSpPr/>
            <p:nvPr/>
          </p:nvSpPr>
          <p:spPr>
            <a:xfrm>
              <a:off x="2737825" y="4284075"/>
              <a:ext cx="572650" cy="67675"/>
            </a:xfrm>
            <a:custGeom>
              <a:rect b="b" l="l" r="r" t="t"/>
              <a:pathLst>
                <a:path extrusionOk="0" h="2707" w="22906">
                  <a:moveTo>
                    <a:pt x="0" y="1041"/>
                  </a:moveTo>
                  <a:lnTo>
                    <a:pt x="6039" y="1874"/>
                  </a:lnTo>
                  <a:lnTo>
                    <a:pt x="9162" y="2707"/>
                  </a:lnTo>
                  <a:lnTo>
                    <a:pt x="12910" y="1874"/>
                  </a:lnTo>
                  <a:lnTo>
                    <a:pt x="14993" y="832"/>
                  </a:lnTo>
                  <a:lnTo>
                    <a:pt x="18116" y="0"/>
                  </a:lnTo>
                  <a:lnTo>
                    <a:pt x="20615" y="416"/>
                  </a:lnTo>
                  <a:lnTo>
                    <a:pt x="22906" y="104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78" name="Google Shape;278;p39"/>
            <p:cNvSpPr/>
            <p:nvPr/>
          </p:nvSpPr>
          <p:spPr>
            <a:xfrm>
              <a:off x="3331300" y="4273650"/>
              <a:ext cx="1030775" cy="322775"/>
            </a:xfrm>
            <a:custGeom>
              <a:rect b="b" l="l" r="r" t="t"/>
              <a:pathLst>
                <a:path extrusionOk="0" h="12911" w="41231">
                  <a:moveTo>
                    <a:pt x="0" y="1458"/>
                  </a:moveTo>
                  <a:lnTo>
                    <a:pt x="4373" y="0"/>
                  </a:lnTo>
                  <a:lnTo>
                    <a:pt x="7080" y="4165"/>
                  </a:lnTo>
                  <a:lnTo>
                    <a:pt x="10620" y="4165"/>
                  </a:lnTo>
                  <a:lnTo>
                    <a:pt x="14160" y="6039"/>
                  </a:lnTo>
                  <a:lnTo>
                    <a:pt x="17908" y="7913"/>
                  </a:lnTo>
                  <a:lnTo>
                    <a:pt x="22698" y="11453"/>
                  </a:lnTo>
                  <a:lnTo>
                    <a:pt x="25822" y="12911"/>
                  </a:lnTo>
                  <a:lnTo>
                    <a:pt x="27279" y="10412"/>
                  </a:lnTo>
                  <a:lnTo>
                    <a:pt x="30195" y="6664"/>
                  </a:lnTo>
                  <a:lnTo>
                    <a:pt x="32277" y="9579"/>
                  </a:lnTo>
                  <a:lnTo>
                    <a:pt x="33943" y="11661"/>
                  </a:lnTo>
                  <a:lnTo>
                    <a:pt x="37066" y="9995"/>
                  </a:lnTo>
                  <a:lnTo>
                    <a:pt x="41231" y="8746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79" name="Google Shape;279;p39"/>
            <p:cNvSpPr/>
            <p:nvPr/>
          </p:nvSpPr>
          <p:spPr>
            <a:xfrm>
              <a:off x="4398525" y="4273650"/>
              <a:ext cx="2688000" cy="509375"/>
            </a:xfrm>
            <a:custGeom>
              <a:rect b="b" l="l" r="r" t="t"/>
              <a:pathLst>
                <a:path extrusionOk="0" h="20375" w="107520">
                  <a:moveTo>
                    <a:pt x="0" y="8121"/>
                  </a:moveTo>
                  <a:lnTo>
                    <a:pt x="2707" y="5414"/>
                  </a:lnTo>
                  <a:lnTo>
                    <a:pt x="6247" y="6247"/>
                  </a:lnTo>
                  <a:lnTo>
                    <a:pt x="9579" y="7913"/>
                  </a:lnTo>
                  <a:lnTo>
                    <a:pt x="13535" y="7705"/>
                  </a:lnTo>
                  <a:lnTo>
                    <a:pt x="15410" y="9163"/>
                  </a:lnTo>
                  <a:lnTo>
                    <a:pt x="18741" y="7080"/>
                  </a:lnTo>
                  <a:lnTo>
                    <a:pt x="28737" y="3957"/>
                  </a:lnTo>
                  <a:lnTo>
                    <a:pt x="34984" y="3540"/>
                  </a:lnTo>
                  <a:lnTo>
                    <a:pt x="40815" y="417"/>
                  </a:lnTo>
                  <a:lnTo>
                    <a:pt x="46854" y="0"/>
                  </a:lnTo>
                  <a:lnTo>
                    <a:pt x="53309" y="2082"/>
                  </a:lnTo>
                  <a:lnTo>
                    <a:pt x="56849" y="2915"/>
                  </a:lnTo>
                  <a:lnTo>
                    <a:pt x="59556" y="4998"/>
                  </a:lnTo>
                  <a:lnTo>
                    <a:pt x="61639" y="3540"/>
                  </a:lnTo>
                  <a:lnTo>
                    <a:pt x="65387" y="4581"/>
                  </a:lnTo>
                  <a:lnTo>
                    <a:pt x="67678" y="4165"/>
                  </a:lnTo>
                  <a:lnTo>
                    <a:pt x="71426" y="4165"/>
                  </a:lnTo>
                  <a:lnTo>
                    <a:pt x="74966" y="2915"/>
                  </a:lnTo>
                  <a:lnTo>
                    <a:pt x="78714" y="1874"/>
                  </a:lnTo>
                  <a:lnTo>
                    <a:pt x="82462" y="1249"/>
                  </a:lnTo>
                  <a:lnTo>
                    <a:pt x="86627" y="4998"/>
                  </a:lnTo>
                  <a:lnTo>
                    <a:pt x="90792" y="6455"/>
                  </a:lnTo>
                  <a:lnTo>
                    <a:pt x="94749" y="11245"/>
                  </a:lnTo>
                  <a:lnTo>
                    <a:pt x="96671" y="13865"/>
                  </a:lnTo>
                  <a:lnTo>
                    <a:pt x="98643" y="16233"/>
                  </a:lnTo>
                  <a:lnTo>
                    <a:pt x="100616" y="18402"/>
                  </a:lnTo>
                  <a:lnTo>
                    <a:pt x="101602" y="19586"/>
                  </a:lnTo>
                  <a:lnTo>
                    <a:pt x="104364" y="20375"/>
                  </a:lnTo>
                  <a:lnTo>
                    <a:pt x="107520" y="2017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80" name="Google Shape;280;p39"/>
            <p:cNvSpPr/>
            <p:nvPr/>
          </p:nvSpPr>
          <p:spPr>
            <a:xfrm>
              <a:off x="2753425" y="2019475"/>
              <a:ext cx="395675" cy="702800"/>
            </a:xfrm>
            <a:custGeom>
              <a:rect b="b" l="l" r="r" t="t"/>
              <a:pathLst>
                <a:path extrusionOk="0" h="28112" w="15827">
                  <a:moveTo>
                    <a:pt x="15827" y="28112"/>
                  </a:moveTo>
                  <a:lnTo>
                    <a:pt x="10829" y="22698"/>
                  </a:lnTo>
                  <a:lnTo>
                    <a:pt x="10412" y="16450"/>
                  </a:lnTo>
                  <a:lnTo>
                    <a:pt x="6664" y="13119"/>
                  </a:lnTo>
                  <a:lnTo>
                    <a:pt x="2083" y="9787"/>
                  </a:lnTo>
                  <a:lnTo>
                    <a:pt x="0" y="6039"/>
                  </a:lnTo>
                  <a:lnTo>
                    <a:pt x="3749" y="0"/>
                  </a:lnTo>
                  <a:lnTo>
                    <a:pt x="7081" y="1041"/>
                  </a:lnTo>
                  <a:lnTo>
                    <a:pt x="10829" y="3956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81" name="Google Shape;281;p39"/>
            <p:cNvSpPr/>
            <p:nvPr/>
          </p:nvSpPr>
          <p:spPr>
            <a:xfrm>
              <a:off x="4294400" y="1347900"/>
              <a:ext cx="150975" cy="541425"/>
            </a:xfrm>
            <a:custGeom>
              <a:rect b="b" l="l" r="r" t="t"/>
              <a:pathLst>
                <a:path extrusionOk="0" h="21657" w="6039">
                  <a:moveTo>
                    <a:pt x="3957" y="21657"/>
                  </a:moveTo>
                  <a:lnTo>
                    <a:pt x="5206" y="16242"/>
                  </a:lnTo>
                  <a:lnTo>
                    <a:pt x="4373" y="13744"/>
                  </a:lnTo>
                  <a:lnTo>
                    <a:pt x="417" y="12911"/>
                  </a:lnTo>
                  <a:lnTo>
                    <a:pt x="0" y="8538"/>
                  </a:lnTo>
                  <a:lnTo>
                    <a:pt x="3748" y="7705"/>
                  </a:lnTo>
                  <a:lnTo>
                    <a:pt x="5206" y="5414"/>
                  </a:lnTo>
                  <a:lnTo>
                    <a:pt x="3957" y="2499"/>
                  </a:lnTo>
                  <a:lnTo>
                    <a:pt x="6039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82" name="Google Shape;282;p39"/>
            <p:cNvSpPr/>
            <p:nvPr/>
          </p:nvSpPr>
          <p:spPr>
            <a:xfrm>
              <a:off x="4440175" y="822100"/>
              <a:ext cx="301950" cy="520600"/>
            </a:xfrm>
            <a:custGeom>
              <a:rect b="b" l="l" r="r" t="t"/>
              <a:pathLst>
                <a:path extrusionOk="0" h="20824" w="12078">
                  <a:moveTo>
                    <a:pt x="0" y="20824"/>
                  </a:moveTo>
                  <a:lnTo>
                    <a:pt x="1457" y="18533"/>
                  </a:lnTo>
                  <a:lnTo>
                    <a:pt x="3332" y="16451"/>
                  </a:lnTo>
                  <a:lnTo>
                    <a:pt x="2290" y="13327"/>
                  </a:lnTo>
                  <a:lnTo>
                    <a:pt x="3540" y="9787"/>
                  </a:lnTo>
                  <a:lnTo>
                    <a:pt x="2499" y="7705"/>
                  </a:lnTo>
                  <a:lnTo>
                    <a:pt x="4165" y="6039"/>
                  </a:lnTo>
                  <a:lnTo>
                    <a:pt x="1457" y="3123"/>
                  </a:lnTo>
                  <a:lnTo>
                    <a:pt x="1666" y="1041"/>
                  </a:lnTo>
                  <a:lnTo>
                    <a:pt x="4373" y="0"/>
                  </a:lnTo>
                  <a:lnTo>
                    <a:pt x="7288" y="1041"/>
                  </a:lnTo>
                  <a:lnTo>
                    <a:pt x="12078" y="270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83" name="Google Shape;283;p39"/>
            <p:cNvSpPr/>
            <p:nvPr/>
          </p:nvSpPr>
          <p:spPr>
            <a:xfrm>
              <a:off x="4757725" y="291075"/>
              <a:ext cx="187425" cy="603900"/>
            </a:xfrm>
            <a:custGeom>
              <a:rect b="b" l="l" r="r" t="t"/>
              <a:pathLst>
                <a:path extrusionOk="0" h="24156" w="7497">
                  <a:moveTo>
                    <a:pt x="0" y="24156"/>
                  </a:moveTo>
                  <a:lnTo>
                    <a:pt x="2083" y="22698"/>
                  </a:lnTo>
                  <a:lnTo>
                    <a:pt x="833" y="18950"/>
                  </a:lnTo>
                  <a:lnTo>
                    <a:pt x="2707" y="16659"/>
                  </a:lnTo>
                  <a:lnTo>
                    <a:pt x="5415" y="15202"/>
                  </a:lnTo>
                  <a:lnTo>
                    <a:pt x="4582" y="11662"/>
                  </a:lnTo>
                  <a:lnTo>
                    <a:pt x="6456" y="9371"/>
                  </a:lnTo>
                  <a:lnTo>
                    <a:pt x="3957" y="6664"/>
                  </a:lnTo>
                  <a:lnTo>
                    <a:pt x="4790" y="3540"/>
                  </a:lnTo>
                  <a:lnTo>
                    <a:pt x="4998" y="1041"/>
                  </a:lnTo>
                  <a:lnTo>
                    <a:pt x="7497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84" name="Google Shape;284;p39"/>
            <p:cNvSpPr/>
            <p:nvPr/>
          </p:nvSpPr>
          <p:spPr>
            <a:xfrm>
              <a:off x="15100" y="301500"/>
              <a:ext cx="900625" cy="1249425"/>
            </a:xfrm>
            <a:custGeom>
              <a:rect b="b" l="l" r="r" t="t"/>
              <a:pathLst>
                <a:path extrusionOk="0" h="49977" w="36025">
                  <a:moveTo>
                    <a:pt x="35400" y="0"/>
                  </a:moveTo>
                  <a:lnTo>
                    <a:pt x="36025" y="4373"/>
                  </a:lnTo>
                  <a:lnTo>
                    <a:pt x="32901" y="7080"/>
                  </a:lnTo>
                  <a:lnTo>
                    <a:pt x="29153" y="6872"/>
                  </a:lnTo>
                  <a:lnTo>
                    <a:pt x="29153" y="10620"/>
                  </a:lnTo>
                  <a:lnTo>
                    <a:pt x="30819" y="14576"/>
                  </a:lnTo>
                  <a:lnTo>
                    <a:pt x="31652" y="17700"/>
                  </a:lnTo>
                  <a:lnTo>
                    <a:pt x="29778" y="19782"/>
                  </a:lnTo>
                  <a:lnTo>
                    <a:pt x="23531" y="18741"/>
                  </a:lnTo>
                  <a:lnTo>
                    <a:pt x="17284" y="17700"/>
                  </a:lnTo>
                  <a:lnTo>
                    <a:pt x="17284" y="20615"/>
                  </a:lnTo>
                  <a:lnTo>
                    <a:pt x="20407" y="25197"/>
                  </a:lnTo>
                  <a:lnTo>
                    <a:pt x="23947" y="28737"/>
                  </a:lnTo>
                  <a:lnTo>
                    <a:pt x="21657" y="31652"/>
                  </a:lnTo>
                  <a:lnTo>
                    <a:pt x="16242" y="33110"/>
                  </a:lnTo>
                  <a:lnTo>
                    <a:pt x="8746" y="33318"/>
                  </a:lnTo>
                  <a:lnTo>
                    <a:pt x="4165" y="37483"/>
                  </a:lnTo>
                  <a:lnTo>
                    <a:pt x="4373" y="41648"/>
                  </a:lnTo>
                  <a:lnTo>
                    <a:pt x="1457" y="47686"/>
                  </a:lnTo>
                  <a:lnTo>
                    <a:pt x="0" y="4997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85" name="Google Shape;285;p39"/>
            <p:cNvSpPr/>
            <p:nvPr/>
          </p:nvSpPr>
          <p:spPr>
            <a:xfrm>
              <a:off x="3050175" y="1186500"/>
              <a:ext cx="437300" cy="890225"/>
            </a:xfrm>
            <a:custGeom>
              <a:rect b="b" l="l" r="r" t="t"/>
              <a:pathLst>
                <a:path extrusionOk="0" h="35609" w="17492">
                  <a:moveTo>
                    <a:pt x="0" y="35609"/>
                  </a:moveTo>
                  <a:lnTo>
                    <a:pt x="2707" y="32902"/>
                  </a:lnTo>
                  <a:lnTo>
                    <a:pt x="5831" y="34776"/>
                  </a:lnTo>
                  <a:lnTo>
                    <a:pt x="7080" y="31861"/>
                  </a:lnTo>
                  <a:lnTo>
                    <a:pt x="6664" y="27904"/>
                  </a:lnTo>
                  <a:lnTo>
                    <a:pt x="9787" y="24781"/>
                  </a:lnTo>
                  <a:lnTo>
                    <a:pt x="12494" y="21241"/>
                  </a:lnTo>
                  <a:lnTo>
                    <a:pt x="13952" y="17284"/>
                  </a:lnTo>
                  <a:lnTo>
                    <a:pt x="11037" y="10829"/>
                  </a:lnTo>
                  <a:lnTo>
                    <a:pt x="12703" y="5831"/>
                  </a:lnTo>
                  <a:lnTo>
                    <a:pt x="14577" y="1458"/>
                  </a:lnTo>
                  <a:lnTo>
                    <a:pt x="17492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86" name="Google Shape;286;p39"/>
            <p:cNvSpPr/>
            <p:nvPr/>
          </p:nvSpPr>
          <p:spPr>
            <a:xfrm>
              <a:off x="3336500" y="285875"/>
              <a:ext cx="4789500" cy="2103225"/>
            </a:xfrm>
            <a:custGeom>
              <a:rect b="b" l="l" r="r" t="t"/>
              <a:pathLst>
                <a:path extrusionOk="0" h="84129" w="191580">
                  <a:moveTo>
                    <a:pt x="191163" y="0"/>
                  </a:moveTo>
                  <a:lnTo>
                    <a:pt x="191580" y="3124"/>
                  </a:lnTo>
                  <a:lnTo>
                    <a:pt x="186582" y="5831"/>
                  </a:lnTo>
                  <a:lnTo>
                    <a:pt x="182626" y="9996"/>
                  </a:lnTo>
                  <a:lnTo>
                    <a:pt x="181168" y="15618"/>
                  </a:lnTo>
                  <a:lnTo>
                    <a:pt x="180751" y="21865"/>
                  </a:lnTo>
                  <a:lnTo>
                    <a:pt x="178669" y="27488"/>
                  </a:lnTo>
                  <a:lnTo>
                    <a:pt x="179086" y="31652"/>
                  </a:lnTo>
                  <a:lnTo>
                    <a:pt x="174713" y="38316"/>
                  </a:lnTo>
                  <a:lnTo>
                    <a:pt x="172214" y="44771"/>
                  </a:lnTo>
                  <a:lnTo>
                    <a:pt x="167632" y="48728"/>
                  </a:lnTo>
                  <a:lnTo>
                    <a:pt x="161385" y="49144"/>
                  </a:lnTo>
                  <a:lnTo>
                    <a:pt x="159511" y="51019"/>
                  </a:lnTo>
                  <a:lnTo>
                    <a:pt x="158678" y="53726"/>
                  </a:lnTo>
                  <a:lnTo>
                    <a:pt x="158886" y="56225"/>
                  </a:lnTo>
                  <a:lnTo>
                    <a:pt x="158262" y="58515"/>
                  </a:lnTo>
                  <a:lnTo>
                    <a:pt x="153889" y="63929"/>
                  </a:lnTo>
                  <a:lnTo>
                    <a:pt x="149099" y="69760"/>
                  </a:lnTo>
                  <a:lnTo>
                    <a:pt x="146184" y="59973"/>
                  </a:lnTo>
                  <a:lnTo>
                    <a:pt x="145143" y="53101"/>
                  </a:lnTo>
                  <a:lnTo>
                    <a:pt x="143268" y="50602"/>
                  </a:lnTo>
                  <a:lnTo>
                    <a:pt x="117655" y="34359"/>
                  </a:lnTo>
                  <a:lnTo>
                    <a:pt x="109742" y="29986"/>
                  </a:lnTo>
                  <a:lnTo>
                    <a:pt x="104120" y="29778"/>
                  </a:lnTo>
                  <a:lnTo>
                    <a:pt x="102037" y="31861"/>
                  </a:lnTo>
                  <a:lnTo>
                    <a:pt x="100788" y="34776"/>
                  </a:lnTo>
                  <a:lnTo>
                    <a:pt x="100580" y="36858"/>
                  </a:lnTo>
                  <a:lnTo>
                    <a:pt x="97456" y="38108"/>
                  </a:lnTo>
                  <a:lnTo>
                    <a:pt x="91417" y="37483"/>
                  </a:lnTo>
                  <a:lnTo>
                    <a:pt x="87252" y="34151"/>
                  </a:lnTo>
                  <a:lnTo>
                    <a:pt x="86003" y="32277"/>
                  </a:lnTo>
                  <a:lnTo>
                    <a:pt x="82879" y="32277"/>
                  </a:lnTo>
                  <a:lnTo>
                    <a:pt x="81005" y="35401"/>
                  </a:lnTo>
                  <a:lnTo>
                    <a:pt x="78714" y="41648"/>
                  </a:lnTo>
                  <a:lnTo>
                    <a:pt x="77673" y="46229"/>
                  </a:lnTo>
                  <a:lnTo>
                    <a:pt x="80797" y="50394"/>
                  </a:lnTo>
                  <a:lnTo>
                    <a:pt x="81630" y="52684"/>
                  </a:lnTo>
                  <a:lnTo>
                    <a:pt x="78298" y="55392"/>
                  </a:lnTo>
                  <a:lnTo>
                    <a:pt x="76216" y="54767"/>
                  </a:lnTo>
                  <a:lnTo>
                    <a:pt x="74758" y="52684"/>
                  </a:lnTo>
                  <a:lnTo>
                    <a:pt x="71218" y="50602"/>
                  </a:lnTo>
                  <a:lnTo>
                    <a:pt x="64971" y="48520"/>
                  </a:lnTo>
                  <a:lnTo>
                    <a:pt x="57058" y="46437"/>
                  </a:lnTo>
                  <a:lnTo>
                    <a:pt x="53101" y="46437"/>
                  </a:lnTo>
                  <a:lnTo>
                    <a:pt x="51643" y="48936"/>
                  </a:lnTo>
                  <a:lnTo>
                    <a:pt x="53309" y="55600"/>
                  </a:lnTo>
                  <a:lnTo>
                    <a:pt x="53726" y="59765"/>
                  </a:lnTo>
                  <a:lnTo>
                    <a:pt x="54142" y="63096"/>
                  </a:lnTo>
                  <a:lnTo>
                    <a:pt x="50810" y="65179"/>
                  </a:lnTo>
                  <a:lnTo>
                    <a:pt x="47687" y="62888"/>
                  </a:lnTo>
                  <a:lnTo>
                    <a:pt x="41023" y="64762"/>
                  </a:lnTo>
                  <a:lnTo>
                    <a:pt x="33110" y="67469"/>
                  </a:lnTo>
                  <a:lnTo>
                    <a:pt x="28945" y="69760"/>
                  </a:lnTo>
                  <a:lnTo>
                    <a:pt x="25405" y="76215"/>
                  </a:lnTo>
                  <a:lnTo>
                    <a:pt x="23323" y="81630"/>
                  </a:lnTo>
                  <a:lnTo>
                    <a:pt x="19158" y="84129"/>
                  </a:lnTo>
                  <a:lnTo>
                    <a:pt x="10204" y="83296"/>
                  </a:lnTo>
                  <a:lnTo>
                    <a:pt x="4790" y="80380"/>
                  </a:lnTo>
                  <a:lnTo>
                    <a:pt x="1666" y="77257"/>
                  </a:lnTo>
                  <a:lnTo>
                    <a:pt x="0" y="74966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pic>
        <p:nvPicPr>
          <p:cNvPr id="287" name="Google Shape;287;p39"/>
          <p:cNvPicPr preferRelativeResize="0"/>
          <p:nvPr/>
        </p:nvPicPr>
        <p:blipFill rotWithShape="1">
          <a:blip r:embed="rId4">
            <a:alphaModFix/>
          </a:blip>
          <a:srcRect b="13050" l="32601" r="34669" t="23320"/>
          <a:stretch/>
        </p:blipFill>
        <p:spPr>
          <a:xfrm>
            <a:off x="5796500" y="980650"/>
            <a:ext cx="3219749" cy="352112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p39"/>
          <p:cNvSpPr/>
          <p:nvPr/>
        </p:nvSpPr>
        <p:spPr>
          <a:xfrm rot="10800000">
            <a:off x="8642850" y="3320875"/>
            <a:ext cx="213300" cy="9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9"/>
          <p:cNvSpPr/>
          <p:nvPr/>
        </p:nvSpPr>
        <p:spPr>
          <a:xfrm rot="10800000">
            <a:off x="8723775" y="2832950"/>
            <a:ext cx="213300" cy="9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/>
          <p:nvPr/>
        </p:nvSpPr>
        <p:spPr>
          <a:xfrm rot="10800000">
            <a:off x="8723775" y="2070600"/>
            <a:ext cx="213300" cy="9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/>
          <p:nvPr/>
        </p:nvSpPr>
        <p:spPr>
          <a:xfrm>
            <a:off x="7134550" y="1327675"/>
            <a:ext cx="213300" cy="9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6896500" y="1872075"/>
            <a:ext cx="213300" cy="9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/>
          <p:nvPr/>
        </p:nvSpPr>
        <p:spPr>
          <a:xfrm>
            <a:off x="7134550" y="2602325"/>
            <a:ext cx="213300" cy="9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5796425" y="4295675"/>
            <a:ext cx="3219900" cy="206100"/>
          </a:xfrm>
          <a:prstGeom prst="rect">
            <a:avLst/>
          </a:prstGeom>
          <a:solidFill>
            <a:srgbClr val="000000">
              <a:alpha val="53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Structural debris observed throughout this residential / industrial area on the banks of La Colle River</a:t>
            </a:r>
            <a:endParaRPr b="1" sz="600">
              <a:solidFill>
                <a:srgbClr val="FFFFFF"/>
              </a:solidFill>
            </a:endParaRPr>
          </a:p>
        </p:txBody>
      </p:sp>
      <p:cxnSp>
        <p:nvCxnSpPr>
          <p:cNvPr id="295" name="Google Shape;295;p39"/>
          <p:cNvCxnSpPr>
            <a:stCxn id="296" idx="3"/>
            <a:endCxn id="294" idx="1"/>
          </p:cNvCxnSpPr>
          <p:nvPr/>
        </p:nvCxnSpPr>
        <p:spPr>
          <a:xfrm>
            <a:off x="3484675" y="4353050"/>
            <a:ext cx="2311800" cy="45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9"/>
          <p:cNvSpPr txBox="1"/>
          <p:nvPr/>
        </p:nvSpPr>
        <p:spPr>
          <a:xfrm>
            <a:off x="4388325" y="3846850"/>
            <a:ext cx="474300" cy="138000"/>
          </a:xfrm>
          <a:prstGeom prst="rect">
            <a:avLst/>
          </a:prstGeom>
          <a:solidFill>
            <a:srgbClr val="000000">
              <a:alpha val="57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Port Vila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1118775" y="2691425"/>
            <a:ext cx="562800" cy="138000"/>
          </a:xfrm>
          <a:prstGeom prst="rect">
            <a:avLst/>
          </a:prstGeom>
          <a:solidFill>
            <a:srgbClr val="000000">
              <a:alpha val="57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Mele Town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5">
            <a:alphaModFix/>
          </a:blip>
          <a:srcRect b="17704" l="7106" r="12681" t="24381"/>
          <a:stretch/>
        </p:blipFill>
        <p:spPr>
          <a:xfrm rot="10800000">
            <a:off x="110202" y="980650"/>
            <a:ext cx="3999223" cy="18737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6">
            <a:alphaModFix/>
          </a:blip>
          <a:srcRect b="0" l="0" r="9657" t="0"/>
          <a:stretch/>
        </p:blipFill>
        <p:spPr>
          <a:xfrm>
            <a:off x="2645450" y="1327675"/>
            <a:ext cx="1402650" cy="9700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39"/>
          <p:cNvSpPr txBox="1"/>
          <p:nvPr/>
        </p:nvSpPr>
        <p:spPr>
          <a:xfrm>
            <a:off x="249350" y="1494475"/>
            <a:ext cx="559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Riverbank recently flooded 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2299350" y="2459288"/>
            <a:ext cx="956400" cy="1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Company Storefront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1853025" y="2161500"/>
            <a:ext cx="1776700" cy="284250"/>
          </a:xfrm>
          <a:custGeom>
            <a:rect b="b" l="l" r="r" t="t"/>
            <a:pathLst>
              <a:path extrusionOk="0" h="11370" w="71068">
                <a:moveTo>
                  <a:pt x="0" y="4738"/>
                </a:moveTo>
                <a:lnTo>
                  <a:pt x="0" y="11134"/>
                </a:lnTo>
                <a:lnTo>
                  <a:pt x="71068" y="11370"/>
                </a:lnTo>
                <a:lnTo>
                  <a:pt x="71068" y="0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304" name="Google Shape;304;p39"/>
          <p:cNvSpPr/>
          <p:nvPr/>
        </p:nvSpPr>
        <p:spPr>
          <a:xfrm rot="10800000">
            <a:off x="2003163" y="1671150"/>
            <a:ext cx="213300" cy="9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9"/>
          <p:cNvSpPr txBox="1"/>
          <p:nvPr/>
        </p:nvSpPr>
        <p:spPr>
          <a:xfrm>
            <a:off x="110175" y="2737875"/>
            <a:ext cx="3999300" cy="117000"/>
          </a:xfrm>
          <a:prstGeom prst="rect">
            <a:avLst/>
          </a:prstGeom>
          <a:solidFill>
            <a:srgbClr val="000000">
              <a:alpha val="53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</a:rPr>
              <a:t>Significant structural damage observed at the Vanuatu Beverage Company east of the city center</a:t>
            </a:r>
            <a:endParaRPr b="1" sz="600">
              <a:solidFill>
                <a:srgbClr val="FFFFFF"/>
              </a:solidFill>
            </a:endParaRPr>
          </a:p>
        </p:txBody>
      </p:sp>
      <p:grpSp>
        <p:nvGrpSpPr>
          <p:cNvPr id="306" name="Google Shape;306;p39"/>
          <p:cNvGrpSpPr/>
          <p:nvPr/>
        </p:nvGrpSpPr>
        <p:grpSpPr>
          <a:xfrm>
            <a:off x="7953650" y="4690200"/>
            <a:ext cx="1062600" cy="246300"/>
            <a:chOff x="7874475" y="4476350"/>
            <a:chExt cx="1062600" cy="246300"/>
          </a:xfrm>
        </p:grpSpPr>
        <p:sp>
          <p:nvSpPr>
            <p:cNvPr id="307" name="Google Shape;307;p39"/>
            <p:cNvSpPr txBox="1"/>
            <p:nvPr/>
          </p:nvSpPr>
          <p:spPr>
            <a:xfrm>
              <a:off x="7874475" y="4476350"/>
              <a:ext cx="1062600" cy="246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</a:rPr>
                <a:t>Damage, Debris</a:t>
              </a:r>
              <a:endParaRPr b="1" sz="600">
                <a:solidFill>
                  <a:srgbClr val="FFFFFF"/>
                </a:solidFill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8686900" y="4554050"/>
              <a:ext cx="213300" cy="90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9"/>
          <p:cNvSpPr/>
          <p:nvPr/>
        </p:nvSpPr>
        <p:spPr>
          <a:xfrm rot="1106097">
            <a:off x="2997547" y="3997933"/>
            <a:ext cx="499956" cy="55213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2112349" y="3985556"/>
            <a:ext cx="533100" cy="222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2368275" y="2872162"/>
            <a:ext cx="11850" cy="1107509"/>
          </a:xfrm>
          <a:custGeom>
            <a:rect b="b" l="l" r="r" t="t"/>
            <a:pathLst>
              <a:path extrusionOk="0" h="45246" w="474">
                <a:moveTo>
                  <a:pt x="0" y="45246"/>
                </a:moveTo>
                <a:lnTo>
                  <a:pt x="474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Google Shape;311;p39"/>
          <p:cNvSpPr txBox="1"/>
          <p:nvPr/>
        </p:nvSpPr>
        <p:spPr>
          <a:xfrm>
            <a:off x="15100" y="4031913"/>
            <a:ext cx="15054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Industrial buildings throughout the riverways in Port Vila showed significant damage, while many adjacent residences appear to have been destroyed entirely.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500100" y="161825"/>
            <a:ext cx="8516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Imaging pre- and post- natural disasters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38" y="971900"/>
            <a:ext cx="5502561" cy="40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0"/>
          <p:cNvSpPr txBox="1"/>
          <p:nvPr/>
        </p:nvSpPr>
        <p:spPr>
          <a:xfrm>
            <a:off x="154025" y="971900"/>
            <a:ext cx="31425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5656"/>
                </a:solidFill>
                <a:highlight>
                  <a:srgbClr val="FFFFFF"/>
                </a:highlight>
              </a:rPr>
              <a:t>“New York reinsurance broker Guy Carpenter &amp; Company uses Terra Bella imagery to estimate that it may cost $3.3 billion to cover the extent of losses associated with the </a:t>
            </a:r>
            <a:r>
              <a:rPr lang="en">
                <a:solidFill>
                  <a:srgbClr val="565656"/>
                </a:solidFill>
              </a:rPr>
              <a:t>Tianjin</a:t>
            </a:r>
            <a:r>
              <a:rPr lang="en">
                <a:solidFill>
                  <a:srgbClr val="565656"/>
                </a:solidFill>
                <a:highlight>
                  <a:srgbClr val="FFFFFF"/>
                </a:highlight>
              </a:rPr>
              <a:t> explosions”</a:t>
            </a:r>
            <a:endParaRPr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5656"/>
                </a:solidFill>
                <a:highlight>
                  <a:srgbClr val="FFFFFF"/>
                </a:highlight>
              </a:rPr>
              <a:t>"While access to the site is limited, Guy Carpenter’s satellite-based catastrophe evaluation service, was able to use high resolution pre- and post-event satellite imagery to understand what exposures were present at the time of the blast and therefore could contribute to the loss."</a:t>
            </a:r>
            <a:endParaRPr>
              <a:solidFill>
                <a:srgbClr val="565656"/>
              </a:solidFill>
              <a:highlight>
                <a:srgbClr val="FFFFFF"/>
              </a:highlight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111800" y="4622125"/>
            <a:ext cx="3018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65656"/>
                </a:solidFill>
              </a:rPr>
              <a:t>http://www.maritime-executive.com/</a:t>
            </a:r>
            <a:endParaRPr sz="1100">
              <a:solidFill>
                <a:srgbClr val="565656"/>
              </a:solidFill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500100" y="161825"/>
            <a:ext cx="8516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Assessing damage in human disasters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111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1"/>
          <p:cNvSpPr txBox="1"/>
          <p:nvPr/>
        </p:nvSpPr>
        <p:spPr>
          <a:xfrm>
            <a:off x="-1350" y="4513150"/>
            <a:ext cx="5360700" cy="504900"/>
          </a:xfrm>
          <a:prstGeom prst="rect">
            <a:avLst/>
          </a:prstGeom>
          <a:solidFill>
            <a:srgbClr val="000000">
              <a:alpha val="44700"/>
            </a:srgbClr>
          </a:solidFill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Surface-typing over time in Indonesia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725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-1350" y="4513150"/>
            <a:ext cx="4861800" cy="504900"/>
          </a:xfrm>
          <a:prstGeom prst="rect">
            <a:avLst/>
          </a:prstGeom>
          <a:solidFill>
            <a:srgbClr val="000000">
              <a:alpha val="44700"/>
            </a:srgbClr>
          </a:solidFill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NDVI tracking over time in Zambia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950"/>
            <a:ext cx="9143999" cy="19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/>
          <p:nvPr/>
        </p:nvSpPr>
        <p:spPr>
          <a:xfrm>
            <a:off x="500100" y="2505075"/>
            <a:ext cx="81438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Speaking of images…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we have some?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/>
        </p:nvSpPr>
        <p:spPr>
          <a:xfrm>
            <a:off x="80175" y="111000"/>
            <a:ext cx="3486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SkySat public imagery</a:t>
            </a:r>
            <a:endParaRPr sz="24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" name="Google Shape;344;p44"/>
          <p:cNvPicPr preferRelativeResize="0"/>
          <p:nvPr/>
        </p:nvPicPr>
        <p:blipFill rotWithShape="1">
          <a:blip r:embed="rId3">
            <a:alphaModFix/>
          </a:blip>
          <a:srcRect b="0" l="16330" r="14504" t="0"/>
          <a:stretch/>
        </p:blipFill>
        <p:spPr>
          <a:xfrm>
            <a:off x="5711450" y="0"/>
            <a:ext cx="3432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 txBox="1"/>
          <p:nvPr/>
        </p:nvSpPr>
        <p:spPr>
          <a:xfrm>
            <a:off x="630350" y="1224175"/>
            <a:ext cx="49326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/RGB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Three pansharpened, 8-bit bands: Red, Green, Blue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Resolution:  ~0.8 m per pixel (closer to 1 m off-nadir)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/MULTISPECTRAL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Five 16-bit bands: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 (450-515 nm)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Green (515-595 nm)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 (605-695 nm)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Near-Infrared (740-900 nm)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Panchromatic (450-900 nm)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Resolution: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B, G, R and Near-IR:  ~2m per pixel,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Pan:  ~0.8 m per pixel (closer to 1 m off-nadir)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type:  16-bit, shifted up from original 12-bit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4"/>
          <p:cNvSpPr txBox="1"/>
          <p:nvPr/>
        </p:nvSpPr>
        <p:spPr>
          <a:xfrm>
            <a:off x="325550" y="761475"/>
            <a:ext cx="4986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SKYSAT/GEN-A/PUBLIC/ORTHO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/>
        </p:nvSpPr>
        <p:spPr>
          <a:xfrm>
            <a:off x="80175" y="111000"/>
            <a:ext cx="3486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SkySat public imagery</a:t>
            </a:r>
            <a:endParaRPr sz="24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14" y="1721375"/>
            <a:ext cx="7791575" cy="1700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950"/>
            <a:ext cx="9143999" cy="19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/>
        </p:nvSpPr>
        <p:spPr>
          <a:xfrm>
            <a:off x="500100" y="2505075"/>
            <a:ext cx="81438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we look at pretty pictures again?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*Click on the 1080p HD and full screen toggle to see this video in full resolution.&#10;&#10;Read more on our blog here: skybox.com/blog" id="363" name="Google Shape;363;p47" title="SkySat-1 Nighttime Video of Las Vegas (1080p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7"/>
          <p:cNvSpPr txBox="1"/>
          <p:nvPr/>
        </p:nvSpPr>
        <p:spPr>
          <a:xfrm>
            <a:off x="1350" y="4534300"/>
            <a:ext cx="3418200" cy="504900"/>
          </a:xfrm>
          <a:prstGeom prst="rect">
            <a:avLst/>
          </a:prstGeom>
          <a:solidFill>
            <a:srgbClr val="000000">
              <a:alpha val="44700"/>
            </a:srgbClr>
          </a:solidFill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Las Vegas by night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*Click on 1080p to watch in high resolution." id="370" name="Google Shape;370;p48" title="SkySat-1 Video of Mount Ontake on October 16, 20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/>
        </p:nvSpPr>
        <p:spPr>
          <a:xfrm>
            <a:off x="1350" y="4534300"/>
            <a:ext cx="3418200" cy="504900"/>
          </a:xfrm>
          <a:prstGeom prst="rect">
            <a:avLst/>
          </a:prstGeom>
          <a:solidFill>
            <a:srgbClr val="000000">
              <a:alpha val="44700"/>
            </a:srgbClr>
          </a:solidFill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Mount Ontake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 title="skybox mine movie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iagara_0218_s02_2.png" id="376" name="Google Shape;376;p49"/>
          <p:cNvPicPr preferRelativeResize="0"/>
          <p:nvPr/>
        </p:nvPicPr>
        <p:blipFill rotWithShape="1">
          <a:blip r:embed="rId3">
            <a:alphaModFix/>
          </a:blip>
          <a:srcRect b="10070" l="0" r="0" t="1007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/>
          <p:nvPr/>
        </p:nvSpPr>
        <p:spPr>
          <a:xfrm>
            <a:off x="1350" y="4534300"/>
            <a:ext cx="1932900" cy="504900"/>
          </a:xfrm>
          <a:prstGeom prst="rect">
            <a:avLst/>
          </a:prstGeom>
          <a:solidFill>
            <a:srgbClr val="000000">
              <a:alpha val="44700"/>
            </a:srgbClr>
          </a:solidFill>
          <a:ln>
            <a:noFill/>
          </a:ln>
        </p:spPr>
        <p:txBody>
          <a:bodyPr anchorCtr="0" anchor="ctr" bIns="64275" lIns="64275" spcFirstLastPara="1" rIns="64275" wrap="square" tIns="6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Niagara Falls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0"/>
          <p:cNvPicPr preferRelativeResize="0"/>
          <p:nvPr/>
        </p:nvPicPr>
        <p:blipFill rotWithShape="1">
          <a:blip r:embed="rId3">
            <a:alphaModFix/>
          </a:blip>
          <a:srcRect b="15654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0"/>
          <p:cNvSpPr txBox="1"/>
          <p:nvPr/>
        </p:nvSpPr>
        <p:spPr>
          <a:xfrm>
            <a:off x="476250" y="3451100"/>
            <a:ext cx="86676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3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 at </a:t>
            </a:r>
            <a:r>
              <a:rPr lang="en" sz="3600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google.com/terrabella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lf_city-labeled-medres.gif"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5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166725" y="152400"/>
            <a:ext cx="2733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Burning Man, 2014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6872"/>
          <a:stretch/>
        </p:blipFill>
        <p:spPr>
          <a:xfrm>
            <a:off x="0" y="0"/>
            <a:ext cx="9144000" cy="56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166725" y="152400"/>
            <a:ext cx="2733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0.9 m resolution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67100" y="2175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0900" y="-105674"/>
            <a:ext cx="9766428" cy="54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947775" y="4629150"/>
            <a:ext cx="2733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Sydney, Australia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950"/>
            <a:ext cx="9143999" cy="19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500100" y="2505075"/>
            <a:ext cx="81438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Hold up.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Google has satellites?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5337316" y="2059528"/>
            <a:ext cx="3273900" cy="1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083" y="2"/>
            <a:ext cx="1936919" cy="291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 b="0" l="33188" r="18118" t="0"/>
          <a:stretch/>
        </p:blipFill>
        <p:spPr>
          <a:xfrm flipH="1">
            <a:off x="5176766" y="8"/>
            <a:ext cx="2036834" cy="29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>
            <p:ph type="title"/>
          </p:nvPr>
        </p:nvSpPr>
        <p:spPr>
          <a:xfrm>
            <a:off x="278725" y="348151"/>
            <a:ext cx="8229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Terra Bella at a glance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5091450" y="499026"/>
            <a:ext cx="1095900" cy="696300"/>
          </a:xfrm>
          <a:prstGeom prst="rect">
            <a:avLst/>
          </a:prstGeom>
          <a:solidFill>
            <a:srgbClr val="000000">
              <a:alpha val="369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SS-1 Launch Yasny, RU (Nov. 2013)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6870225" y="411875"/>
            <a:ext cx="1143600" cy="870600"/>
          </a:xfrm>
          <a:prstGeom prst="rect">
            <a:avLst/>
          </a:prstGeom>
          <a:solidFill>
            <a:srgbClr val="000000">
              <a:alpha val="369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SS-2 Launch Baikonur Cosmodrome (July. 2014)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925" y="3453607"/>
            <a:ext cx="9200925" cy="168989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516725" y="1132350"/>
            <a:ext cx="4450800" cy="31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2009</a:t>
            </a:r>
            <a:r>
              <a:rPr lang="en" sz="2000"/>
              <a:t>:  founded by 4 Stanford grad students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2014</a:t>
            </a:r>
            <a:r>
              <a:rPr lang="en" sz="2000"/>
              <a:t>:  Google Acquisition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~190</a:t>
            </a:r>
            <a:r>
              <a:rPr lang="en" sz="2000"/>
              <a:t> person team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Vertically integrated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2 satellites</a:t>
            </a:r>
            <a:r>
              <a:rPr lang="en" sz="2000"/>
              <a:t> in orbit, operated 24x7 from MTV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0" l="3637" r="8504" t="1136"/>
          <a:stretch/>
        </p:blipFill>
        <p:spPr>
          <a:xfrm>
            <a:off x="3770900" y="1100125"/>
            <a:ext cx="5084375" cy="40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4898745" y="236674"/>
            <a:ext cx="566320" cy="61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19223">
            <a:off x="2780095" y="3214112"/>
            <a:ext cx="566320" cy="61836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type="title"/>
          </p:nvPr>
        </p:nvSpPr>
        <p:spPr>
          <a:xfrm>
            <a:off x="211350" y="335450"/>
            <a:ext cx="89325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Today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